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4" d="100"/>
          <a:sy n="104" d="100"/>
        </p:scale>
        <p:origin x="138" y="2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BA351B8-FD88-4830-A285-04CD309525F9}" type="datetimeFigureOut">
              <a:rPr lang="en-US" smtClean="0"/>
              <a:t>10/22/2023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D8D7FE-B2E0-482E-A87F-A380043F4D31}"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24320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3BA351B8-FD88-4830-A285-04CD309525F9}" type="datetimeFigureOut">
              <a:rPr lang="en-US" smtClean="0"/>
              <a:t>10/22/2023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D8D7FE-B2E0-482E-A87F-A380043F4D31}" type="slidenum">
              <a:rPr lang="en-US" smtClean="0"/>
              <a:t>‹#›</a:t>
            </a:fld>
            <a:endParaRPr lang="en-US"/>
          </a:p>
        </p:txBody>
      </p:sp>
    </p:spTree>
    <p:extLst>
      <p:ext uri="{BB962C8B-B14F-4D97-AF65-F5344CB8AC3E}">
        <p14:creationId xmlns:p14="http://schemas.microsoft.com/office/powerpoint/2010/main" val="2791993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A351B8-FD88-4830-A285-04CD309525F9}" type="datetimeFigureOut">
              <a:rPr lang="en-US" smtClean="0"/>
              <a:t>10/22/2023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D8D7FE-B2E0-482E-A87F-A380043F4D31}" type="slidenum">
              <a:rPr lang="en-US" smtClean="0"/>
              <a:t>‹#›</a:t>
            </a:fld>
            <a:endParaRPr lang="en-US"/>
          </a:p>
        </p:txBody>
      </p:sp>
    </p:spTree>
    <p:extLst>
      <p:ext uri="{BB962C8B-B14F-4D97-AF65-F5344CB8AC3E}">
        <p14:creationId xmlns:p14="http://schemas.microsoft.com/office/powerpoint/2010/main" val="34060561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A351B8-FD88-4830-A285-04CD309525F9}" type="datetimeFigureOut">
              <a:rPr lang="en-US" smtClean="0"/>
              <a:t>10/22/2023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D8D7FE-B2E0-482E-A87F-A380043F4D31}"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1034959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A351B8-FD88-4830-A285-04CD309525F9}" type="datetimeFigureOut">
              <a:rPr lang="en-US" smtClean="0"/>
              <a:t>10/22/2023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D8D7FE-B2E0-482E-A87F-A380043F4D31}" type="slidenum">
              <a:rPr lang="en-US" smtClean="0"/>
              <a:t>‹#›</a:t>
            </a:fld>
            <a:endParaRPr lang="en-US"/>
          </a:p>
        </p:txBody>
      </p:sp>
    </p:spTree>
    <p:extLst>
      <p:ext uri="{BB962C8B-B14F-4D97-AF65-F5344CB8AC3E}">
        <p14:creationId xmlns:p14="http://schemas.microsoft.com/office/powerpoint/2010/main" val="40178572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A351B8-FD88-4830-A285-04CD309525F9}" type="datetimeFigureOut">
              <a:rPr lang="en-US" smtClean="0"/>
              <a:t>10/22/2023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D8D7FE-B2E0-482E-A87F-A380043F4D31}"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8265033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A351B8-FD88-4830-A285-04CD309525F9}" type="datetimeFigureOut">
              <a:rPr lang="en-US" smtClean="0"/>
              <a:t>10/22/2023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D8D7FE-B2E0-482E-A87F-A380043F4D31}" type="slidenum">
              <a:rPr lang="en-US" smtClean="0"/>
              <a:t>‹#›</a:t>
            </a:fld>
            <a:endParaRPr lang="en-US"/>
          </a:p>
        </p:txBody>
      </p:sp>
    </p:spTree>
    <p:extLst>
      <p:ext uri="{BB962C8B-B14F-4D97-AF65-F5344CB8AC3E}">
        <p14:creationId xmlns:p14="http://schemas.microsoft.com/office/powerpoint/2010/main" val="16737234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A351B8-FD88-4830-A285-04CD309525F9}" type="datetimeFigureOut">
              <a:rPr lang="en-US" smtClean="0"/>
              <a:t>10/22/2023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D8D7FE-B2E0-482E-A87F-A380043F4D31}" type="slidenum">
              <a:rPr lang="en-US" smtClean="0"/>
              <a:t>‹#›</a:t>
            </a:fld>
            <a:endParaRPr lang="en-US"/>
          </a:p>
        </p:txBody>
      </p:sp>
    </p:spTree>
    <p:extLst>
      <p:ext uri="{BB962C8B-B14F-4D97-AF65-F5344CB8AC3E}">
        <p14:creationId xmlns:p14="http://schemas.microsoft.com/office/powerpoint/2010/main" val="4097575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A351B8-FD88-4830-A285-04CD309525F9}" type="datetimeFigureOut">
              <a:rPr lang="en-US" smtClean="0"/>
              <a:t>10/22/2023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D8D7FE-B2E0-482E-A87F-A380043F4D31}" type="slidenum">
              <a:rPr lang="en-US" smtClean="0"/>
              <a:t>‹#›</a:t>
            </a:fld>
            <a:endParaRPr lang="en-US"/>
          </a:p>
        </p:txBody>
      </p:sp>
    </p:spTree>
    <p:extLst>
      <p:ext uri="{BB962C8B-B14F-4D97-AF65-F5344CB8AC3E}">
        <p14:creationId xmlns:p14="http://schemas.microsoft.com/office/powerpoint/2010/main" val="18655870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A351B8-FD88-4830-A285-04CD309525F9}" type="datetimeFigureOut">
              <a:rPr lang="en-US" smtClean="0"/>
              <a:t>10/22/2023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D8D7FE-B2E0-482E-A87F-A380043F4D31}" type="slidenum">
              <a:rPr lang="en-US" smtClean="0"/>
              <a:t>‹#›</a:t>
            </a:fld>
            <a:endParaRPr lang="en-US"/>
          </a:p>
        </p:txBody>
      </p:sp>
    </p:spTree>
    <p:extLst>
      <p:ext uri="{BB962C8B-B14F-4D97-AF65-F5344CB8AC3E}">
        <p14:creationId xmlns:p14="http://schemas.microsoft.com/office/powerpoint/2010/main" val="878539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A351B8-FD88-4830-A285-04CD309525F9}" type="datetimeFigureOut">
              <a:rPr lang="en-US" smtClean="0"/>
              <a:t>10/22/2023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D8D7FE-B2E0-482E-A87F-A380043F4D31}" type="slidenum">
              <a:rPr lang="en-US" smtClean="0"/>
              <a:t>‹#›</a:t>
            </a:fld>
            <a:endParaRPr lang="en-US"/>
          </a:p>
        </p:txBody>
      </p:sp>
    </p:spTree>
    <p:extLst>
      <p:ext uri="{BB962C8B-B14F-4D97-AF65-F5344CB8AC3E}">
        <p14:creationId xmlns:p14="http://schemas.microsoft.com/office/powerpoint/2010/main" val="1935101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A351B8-FD88-4830-A285-04CD309525F9}" type="datetimeFigureOut">
              <a:rPr lang="en-US" smtClean="0"/>
              <a:t>10/22/2023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D8D7FE-B2E0-482E-A87F-A380043F4D31}" type="slidenum">
              <a:rPr lang="en-US" smtClean="0"/>
              <a:t>‹#›</a:t>
            </a:fld>
            <a:endParaRPr lang="en-US"/>
          </a:p>
        </p:txBody>
      </p:sp>
    </p:spTree>
    <p:extLst>
      <p:ext uri="{BB962C8B-B14F-4D97-AF65-F5344CB8AC3E}">
        <p14:creationId xmlns:p14="http://schemas.microsoft.com/office/powerpoint/2010/main" val="1559806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BA351B8-FD88-4830-A285-04CD309525F9}" type="datetimeFigureOut">
              <a:rPr lang="en-US" smtClean="0"/>
              <a:t>10/22/2023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D8D7FE-B2E0-482E-A87F-A380043F4D31}" type="slidenum">
              <a:rPr lang="en-US" smtClean="0"/>
              <a:t>‹#›</a:t>
            </a:fld>
            <a:endParaRPr lang="en-US"/>
          </a:p>
        </p:txBody>
      </p:sp>
    </p:spTree>
    <p:extLst>
      <p:ext uri="{BB962C8B-B14F-4D97-AF65-F5344CB8AC3E}">
        <p14:creationId xmlns:p14="http://schemas.microsoft.com/office/powerpoint/2010/main" val="3014805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BA351B8-FD88-4830-A285-04CD309525F9}" type="datetimeFigureOut">
              <a:rPr lang="en-US" smtClean="0"/>
              <a:t>10/22/2023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D8D7FE-B2E0-482E-A87F-A380043F4D31}" type="slidenum">
              <a:rPr lang="en-US" smtClean="0"/>
              <a:t>‹#›</a:t>
            </a:fld>
            <a:endParaRPr lang="en-US"/>
          </a:p>
        </p:txBody>
      </p:sp>
    </p:spTree>
    <p:extLst>
      <p:ext uri="{BB962C8B-B14F-4D97-AF65-F5344CB8AC3E}">
        <p14:creationId xmlns:p14="http://schemas.microsoft.com/office/powerpoint/2010/main" val="1320428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A351B8-FD88-4830-A285-04CD309525F9}" type="datetimeFigureOut">
              <a:rPr lang="en-US" smtClean="0"/>
              <a:t>10/22/2023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D8D7FE-B2E0-482E-A87F-A380043F4D31}" type="slidenum">
              <a:rPr lang="en-US" smtClean="0"/>
              <a:t>‹#›</a:t>
            </a:fld>
            <a:endParaRPr lang="en-US"/>
          </a:p>
        </p:txBody>
      </p:sp>
    </p:spTree>
    <p:extLst>
      <p:ext uri="{BB962C8B-B14F-4D97-AF65-F5344CB8AC3E}">
        <p14:creationId xmlns:p14="http://schemas.microsoft.com/office/powerpoint/2010/main" val="2461108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BA351B8-FD88-4830-A285-04CD309525F9}" type="datetimeFigureOut">
              <a:rPr lang="en-US" smtClean="0"/>
              <a:t>10/22/2023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D8D7FE-B2E0-482E-A87F-A380043F4D31}" type="slidenum">
              <a:rPr lang="en-US" smtClean="0"/>
              <a:t>‹#›</a:t>
            </a:fld>
            <a:endParaRPr lang="en-US"/>
          </a:p>
        </p:txBody>
      </p:sp>
    </p:spTree>
    <p:extLst>
      <p:ext uri="{BB962C8B-B14F-4D97-AF65-F5344CB8AC3E}">
        <p14:creationId xmlns:p14="http://schemas.microsoft.com/office/powerpoint/2010/main" val="1686357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BA351B8-FD88-4830-A285-04CD309525F9}" type="datetimeFigureOut">
              <a:rPr lang="en-US" smtClean="0"/>
              <a:t>10/22/2023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D8D7FE-B2E0-482E-A87F-A380043F4D31}" type="slidenum">
              <a:rPr lang="en-US" smtClean="0"/>
              <a:t>‹#›</a:t>
            </a:fld>
            <a:endParaRPr lang="en-US"/>
          </a:p>
        </p:txBody>
      </p:sp>
    </p:spTree>
    <p:extLst>
      <p:ext uri="{BB962C8B-B14F-4D97-AF65-F5344CB8AC3E}">
        <p14:creationId xmlns:p14="http://schemas.microsoft.com/office/powerpoint/2010/main" val="1256713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3BA351B8-FD88-4830-A285-04CD309525F9}" type="datetimeFigureOut">
              <a:rPr lang="en-US" smtClean="0"/>
              <a:t>10/22/2023</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66D8D7FE-B2E0-482E-A87F-A380043F4D31}" type="slidenum">
              <a:rPr lang="en-US" smtClean="0"/>
              <a:t>‹#›</a:t>
            </a:fld>
            <a:endParaRPr lang="en-US"/>
          </a:p>
        </p:txBody>
      </p:sp>
    </p:spTree>
    <p:extLst>
      <p:ext uri="{BB962C8B-B14F-4D97-AF65-F5344CB8AC3E}">
        <p14:creationId xmlns:p14="http://schemas.microsoft.com/office/powerpoint/2010/main" val="186581430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slideLayout" Target="../slideLayouts/slideLayout1.xml"/><Relationship Id="rId7" Type="http://schemas.openxmlformats.org/officeDocument/2006/relationships/hyperlink" Target="https://soundcloud.com/oingo-boingo-official/weird-science-album-version?si=bb1d2da333e1421d95a15f93e1e6c71c&amp;utm_source=clipboard&amp;utm_medium=text&amp;utm_campaign=social_sharing" TargetMode="External"/><Relationship Id="rId12" Type="http://schemas.openxmlformats.org/officeDocument/2006/relationships/image" Target="../media/image8.sv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jpg"/><Relationship Id="rId11" Type="http://schemas.openxmlformats.org/officeDocument/2006/relationships/image" Target="../media/image7.png"/><Relationship Id="rId5" Type="http://schemas.openxmlformats.org/officeDocument/2006/relationships/image" Target="../media/image2.jpg"/><Relationship Id="rId10" Type="http://schemas.openxmlformats.org/officeDocument/2006/relationships/image" Target="../media/image6.png"/><Relationship Id="rId4" Type="http://schemas.openxmlformats.org/officeDocument/2006/relationships/image" Target="../media/image1.jpg"/><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github.com/jackson820/TeamTechTigers" TargetMode="Externa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code.visualstudio.com/docs/getstarted/introvideos" TargetMode="External"/><Relationship Id="rId3" Type="http://schemas.openxmlformats.org/officeDocument/2006/relationships/image" Target="../media/image8.svg"/><Relationship Id="rId7" Type="http://schemas.openxmlformats.org/officeDocument/2006/relationships/hyperlink" Target="https://swcarpentry.github.io/git-novice/" TargetMode="Externa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hyperlink" Target="https://docs.github.com/en/get-started/quickstart/hello-world" TargetMode="External"/><Relationship Id="rId11" Type="http://schemas.openxmlformats.org/officeDocument/2006/relationships/hyperlink" Target="https://github.com/codespaces" TargetMode="External"/><Relationship Id="rId5" Type="http://schemas.openxmlformats.org/officeDocument/2006/relationships/hyperlink" Target="https://overthewire.org/wargames/bandit/" TargetMode="External"/><Relationship Id="rId10" Type="http://schemas.openxmlformats.org/officeDocument/2006/relationships/hyperlink" Target="https://education.github.com/experiences/primer_codespaces" TargetMode="External"/><Relationship Id="rId4" Type="http://schemas.openxmlformats.org/officeDocument/2006/relationships/hyperlink" Target="https://www.wikihow.com/Use-SSHH" TargetMode="External"/><Relationship Id="rId9" Type="http://schemas.openxmlformats.org/officeDocument/2006/relationships/hyperlink" Target="https://code.visualstudio.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B067E-B924-74E5-4098-3F5A3D9F18DC}"/>
              </a:ext>
            </a:extLst>
          </p:cNvPr>
          <p:cNvSpPr>
            <a:spLocks noGrp="1"/>
          </p:cNvSpPr>
          <p:nvPr>
            <p:ph type="ctrTitle"/>
          </p:nvPr>
        </p:nvSpPr>
        <p:spPr>
          <a:xfrm>
            <a:off x="364461" y="2425070"/>
            <a:ext cx="3741496" cy="525101"/>
          </a:xfrm>
        </p:spPr>
        <p:txBody>
          <a:bodyPr>
            <a:noAutofit/>
          </a:bodyPr>
          <a:lstStyle/>
          <a:p>
            <a:pPr algn="l"/>
            <a:r>
              <a:rPr lang="en-US" sz="4000" dirty="0">
                <a:solidFill>
                  <a:schemeClr val="bg2">
                    <a:lumMod val="75000"/>
                  </a:schemeClr>
                </a:solidFill>
                <a:latin typeface="Blue Highway Linocut" pitchFamily="2" charset="0"/>
              </a:rPr>
              <a:t>Team Tech Tigers</a:t>
            </a:r>
          </a:p>
        </p:txBody>
      </p:sp>
      <p:pic>
        <p:nvPicPr>
          <p:cNvPr id="5" name="Picture 4" descr="A close-up of a tiger">
            <a:extLst>
              <a:ext uri="{FF2B5EF4-FFF2-40B4-BE49-F238E27FC236}">
                <a16:creationId xmlns:a16="http://schemas.microsoft.com/office/drawing/2014/main" id="{4618E27E-5CC4-434D-266C-15043BE674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3018" y="0"/>
            <a:ext cx="4568982" cy="6854902"/>
          </a:xfrm>
          <a:prstGeom prst="rect">
            <a:avLst/>
          </a:prstGeom>
        </p:spPr>
      </p:pic>
      <p:pic>
        <p:nvPicPr>
          <p:cNvPr id="7" name="Picture 6" descr="A person in a suit touching his chin&#10;&#10;Description automatically generated">
            <a:extLst>
              <a:ext uri="{FF2B5EF4-FFF2-40B4-BE49-F238E27FC236}">
                <a16:creationId xmlns:a16="http://schemas.microsoft.com/office/drawing/2014/main" id="{2CF2AD25-43A4-2475-5CD6-98C92753FA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5275" y="172923"/>
            <a:ext cx="1659707" cy="2489560"/>
          </a:xfrm>
          <a:prstGeom prst="rect">
            <a:avLst/>
          </a:prstGeom>
        </p:spPr>
      </p:pic>
      <p:pic>
        <p:nvPicPr>
          <p:cNvPr id="9" name="Picture 8" descr="A person smiling at camera&#10;&#10;Description automatically generated">
            <a:extLst>
              <a:ext uri="{FF2B5EF4-FFF2-40B4-BE49-F238E27FC236}">
                <a16:creationId xmlns:a16="http://schemas.microsoft.com/office/drawing/2014/main" id="{99E0E5BE-BDC4-153D-FA88-E9C1D5E01F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211742" y="4175552"/>
            <a:ext cx="2211921" cy="1658941"/>
          </a:xfrm>
          <a:prstGeom prst="rect">
            <a:avLst/>
          </a:prstGeom>
        </p:spPr>
      </p:pic>
      <p:pic>
        <p:nvPicPr>
          <p:cNvPr id="11" name="Picture 10" descr="A person with a beard and mustache&#10;&#10;Description automatically generated">
            <a:hlinkClick r:id="rId7"/>
            <a:extLst>
              <a:ext uri="{FF2B5EF4-FFF2-40B4-BE49-F238E27FC236}">
                <a16:creationId xmlns:a16="http://schemas.microsoft.com/office/drawing/2014/main" id="{9BD498CE-16D3-B3A8-5506-DC1A268718B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39787" y="3760242"/>
            <a:ext cx="1659706" cy="2489560"/>
          </a:xfrm>
          <a:prstGeom prst="rect">
            <a:avLst/>
          </a:prstGeom>
        </p:spPr>
      </p:pic>
      <p:sp>
        <p:nvSpPr>
          <p:cNvPr id="12" name="TextBox 11">
            <a:extLst>
              <a:ext uri="{FF2B5EF4-FFF2-40B4-BE49-F238E27FC236}">
                <a16:creationId xmlns:a16="http://schemas.microsoft.com/office/drawing/2014/main" id="{175DCFD7-A3F2-99D0-3CE0-04A0DCDACD09}"/>
              </a:ext>
            </a:extLst>
          </p:cNvPr>
          <p:cNvSpPr txBox="1"/>
          <p:nvPr/>
        </p:nvSpPr>
        <p:spPr>
          <a:xfrm>
            <a:off x="542691" y="6324112"/>
            <a:ext cx="6758505" cy="369332"/>
          </a:xfrm>
          <a:prstGeom prst="rect">
            <a:avLst/>
          </a:prstGeom>
          <a:noFill/>
        </p:spPr>
        <p:txBody>
          <a:bodyPr wrap="square" rtlCol="0">
            <a:spAutoFit/>
          </a:bodyPr>
          <a:lstStyle/>
          <a:p>
            <a:pPr algn="ctr"/>
            <a:r>
              <a:rPr lang="en-US" dirty="0"/>
              <a:t>Team Song: Weird Science by </a:t>
            </a:r>
            <a:r>
              <a:rPr lang="en-US" dirty="0" err="1"/>
              <a:t>Oingo</a:t>
            </a:r>
            <a:r>
              <a:rPr lang="en-US" dirty="0"/>
              <a:t> </a:t>
            </a:r>
            <a:r>
              <a:rPr lang="en-US" dirty="0" err="1"/>
              <a:t>Boingo</a:t>
            </a:r>
            <a:endParaRPr lang="en-US" dirty="0"/>
          </a:p>
        </p:txBody>
      </p:sp>
      <p:sp>
        <p:nvSpPr>
          <p:cNvPr id="13" name="TextBox 12">
            <a:extLst>
              <a:ext uri="{FF2B5EF4-FFF2-40B4-BE49-F238E27FC236}">
                <a16:creationId xmlns:a16="http://schemas.microsoft.com/office/drawing/2014/main" id="{37D744F1-1AE7-36C2-6757-7C8C322081B8}"/>
              </a:ext>
            </a:extLst>
          </p:cNvPr>
          <p:cNvSpPr txBox="1"/>
          <p:nvPr/>
        </p:nvSpPr>
        <p:spPr>
          <a:xfrm>
            <a:off x="5999493" y="3835471"/>
            <a:ext cx="1617906" cy="2339102"/>
          </a:xfrm>
          <a:prstGeom prst="rect">
            <a:avLst/>
          </a:prstGeom>
          <a:noFill/>
        </p:spPr>
        <p:txBody>
          <a:bodyPr wrap="square" rtlCol="0">
            <a:spAutoFit/>
          </a:bodyPr>
          <a:lstStyle/>
          <a:p>
            <a:pPr algn="ctr"/>
            <a:r>
              <a:rPr lang="en-US" sz="1400" b="1" dirty="0"/>
              <a:t>Andrew Overton</a:t>
            </a:r>
          </a:p>
          <a:p>
            <a:pPr algn="ctr"/>
            <a:r>
              <a:rPr lang="en-US" sz="1200" dirty="0"/>
              <a:t>Adjunct Professor</a:t>
            </a:r>
          </a:p>
          <a:p>
            <a:pPr algn="ctr"/>
            <a:r>
              <a:rPr lang="en-US" sz="1200" dirty="0"/>
              <a:t>Department of Electrical &amp; Computer Engineering and Computer Science</a:t>
            </a:r>
          </a:p>
          <a:p>
            <a:pPr algn="ctr"/>
            <a:r>
              <a:rPr lang="en-US" sz="1200" dirty="0"/>
              <a:t>Jackson State University</a:t>
            </a:r>
          </a:p>
          <a:p>
            <a:pPr algn="ctr"/>
            <a:r>
              <a:rPr lang="en-US" sz="1200" dirty="0"/>
              <a:t>BS &amp; MS Computer Science – Jackson State University</a:t>
            </a:r>
          </a:p>
        </p:txBody>
      </p:sp>
      <p:sp>
        <p:nvSpPr>
          <p:cNvPr id="14" name="TextBox 13">
            <a:extLst>
              <a:ext uri="{FF2B5EF4-FFF2-40B4-BE49-F238E27FC236}">
                <a16:creationId xmlns:a16="http://schemas.microsoft.com/office/drawing/2014/main" id="{AC869DCB-EFCB-C8E4-7C79-8892407D898C}"/>
              </a:ext>
            </a:extLst>
          </p:cNvPr>
          <p:cNvSpPr txBox="1"/>
          <p:nvPr/>
        </p:nvSpPr>
        <p:spPr>
          <a:xfrm>
            <a:off x="2235209" y="3835471"/>
            <a:ext cx="1937784" cy="2339102"/>
          </a:xfrm>
          <a:prstGeom prst="rect">
            <a:avLst/>
          </a:prstGeom>
          <a:noFill/>
        </p:spPr>
        <p:txBody>
          <a:bodyPr wrap="square" rtlCol="0">
            <a:spAutoFit/>
          </a:bodyPr>
          <a:lstStyle/>
          <a:p>
            <a:pPr algn="ctr"/>
            <a:r>
              <a:rPr lang="en-US" sz="1400" b="1" dirty="0"/>
              <a:t>Jacqueline Jackson</a:t>
            </a:r>
          </a:p>
          <a:p>
            <a:pPr algn="ctr"/>
            <a:r>
              <a:rPr lang="en-US" sz="1200" dirty="0"/>
              <a:t>Interim Chair </a:t>
            </a:r>
          </a:p>
          <a:p>
            <a:pPr algn="ctr"/>
            <a:r>
              <a:rPr lang="en-US" sz="1200" dirty="0"/>
              <a:t>Department of Electrical &amp; Computer Engineering and Computer Science</a:t>
            </a:r>
          </a:p>
          <a:p>
            <a:pPr algn="ctr"/>
            <a:r>
              <a:rPr lang="en-US" sz="1200" dirty="0"/>
              <a:t>Jackson State University</a:t>
            </a:r>
          </a:p>
          <a:p>
            <a:pPr algn="ctr"/>
            <a:r>
              <a:rPr lang="en-US" sz="1200" dirty="0"/>
              <a:t>BS Computer Science Jackson State University</a:t>
            </a:r>
          </a:p>
          <a:p>
            <a:pPr algn="ctr"/>
            <a:r>
              <a:rPr lang="en-US" sz="1200" dirty="0"/>
              <a:t>MS &amp; PhD Computer Science – Auburn University</a:t>
            </a:r>
          </a:p>
        </p:txBody>
      </p:sp>
      <p:sp>
        <p:nvSpPr>
          <p:cNvPr id="15" name="TextBox 14">
            <a:extLst>
              <a:ext uri="{FF2B5EF4-FFF2-40B4-BE49-F238E27FC236}">
                <a16:creationId xmlns:a16="http://schemas.microsoft.com/office/drawing/2014/main" id="{57A1D75D-8D1A-8DE5-DFE3-F9BBC0A8E10B}"/>
              </a:ext>
            </a:extLst>
          </p:cNvPr>
          <p:cNvSpPr txBox="1"/>
          <p:nvPr/>
        </p:nvSpPr>
        <p:spPr>
          <a:xfrm>
            <a:off x="4301387" y="684345"/>
            <a:ext cx="1573888" cy="2339102"/>
          </a:xfrm>
          <a:prstGeom prst="rect">
            <a:avLst/>
          </a:prstGeom>
          <a:noFill/>
        </p:spPr>
        <p:txBody>
          <a:bodyPr wrap="square" rtlCol="0">
            <a:spAutoFit/>
          </a:bodyPr>
          <a:lstStyle/>
          <a:p>
            <a:pPr algn="ctr"/>
            <a:r>
              <a:rPr lang="en-US" sz="1400" b="1" dirty="0"/>
              <a:t>Alfred Watkins</a:t>
            </a:r>
          </a:p>
          <a:p>
            <a:pPr algn="ctr"/>
            <a:r>
              <a:rPr lang="en-US" sz="1200" dirty="0"/>
              <a:t>Department Chair </a:t>
            </a:r>
          </a:p>
          <a:p>
            <a:pPr algn="ctr"/>
            <a:r>
              <a:rPr lang="en-US" sz="1200" dirty="0"/>
              <a:t>Computer Science Department</a:t>
            </a:r>
          </a:p>
          <a:p>
            <a:pPr algn="ctr"/>
            <a:r>
              <a:rPr lang="en-US" sz="1200" dirty="0"/>
              <a:t>Morehouse College</a:t>
            </a:r>
          </a:p>
          <a:p>
            <a:pPr algn="ctr"/>
            <a:r>
              <a:rPr lang="en-US" sz="1200" dirty="0"/>
              <a:t>BS Morehouse College</a:t>
            </a:r>
          </a:p>
          <a:p>
            <a:pPr algn="ctr"/>
            <a:r>
              <a:rPr lang="en-US" sz="1200" dirty="0"/>
              <a:t>BEE &amp; PhD Georgia Institute of Technology</a:t>
            </a:r>
          </a:p>
        </p:txBody>
      </p:sp>
      <p:pic>
        <p:nvPicPr>
          <p:cNvPr id="17" name="Picture 16" descr="A white text on a black background&#10;&#10;Description automatically generated">
            <a:extLst>
              <a:ext uri="{FF2B5EF4-FFF2-40B4-BE49-F238E27FC236}">
                <a16:creationId xmlns:a16="http://schemas.microsoft.com/office/drawing/2014/main" id="{1EE6CFEC-0C5E-2ACA-2DDC-50E0123BB8B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92959" y="192965"/>
            <a:ext cx="4229100" cy="1314450"/>
          </a:xfrm>
          <a:prstGeom prst="rect">
            <a:avLst/>
          </a:prstGeom>
        </p:spPr>
      </p:pic>
      <p:pic>
        <p:nvPicPr>
          <p:cNvPr id="18" name="Weird Science">
            <a:hlinkClick r:id="" action="ppaction://media"/>
            <a:extLst>
              <a:ext uri="{FF2B5EF4-FFF2-40B4-BE49-F238E27FC236}">
                <a16:creationId xmlns:a16="http://schemas.microsoft.com/office/drawing/2014/main" id="{C30B7B0C-8BDE-0E07-D801-DE748D11A43C}"/>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621931" y="6203978"/>
            <a:ext cx="609600" cy="609600"/>
          </a:xfrm>
          <a:prstGeom prst="rect">
            <a:avLst/>
          </a:prstGeom>
        </p:spPr>
      </p:pic>
      <p:sp>
        <p:nvSpPr>
          <p:cNvPr id="19" name="TextBox 18">
            <a:extLst>
              <a:ext uri="{FF2B5EF4-FFF2-40B4-BE49-F238E27FC236}">
                <a16:creationId xmlns:a16="http://schemas.microsoft.com/office/drawing/2014/main" id="{E35C72A3-A543-1B61-06C2-BB5ABF79FB33}"/>
              </a:ext>
            </a:extLst>
          </p:cNvPr>
          <p:cNvSpPr txBox="1"/>
          <p:nvPr/>
        </p:nvSpPr>
        <p:spPr>
          <a:xfrm>
            <a:off x="1436436" y="2950171"/>
            <a:ext cx="2181885" cy="707886"/>
          </a:xfrm>
          <a:prstGeom prst="rect">
            <a:avLst/>
          </a:prstGeom>
          <a:noFill/>
        </p:spPr>
        <p:txBody>
          <a:bodyPr wrap="square" rtlCol="0">
            <a:spAutoFit/>
          </a:bodyPr>
          <a:lstStyle/>
          <a:p>
            <a:pPr algn="ctr"/>
            <a:r>
              <a:rPr lang="en-US" sz="1400" b="1" dirty="0"/>
              <a:t>Not Pictured</a:t>
            </a:r>
          </a:p>
          <a:p>
            <a:pPr algn="ctr"/>
            <a:r>
              <a:rPr lang="en-US" sz="1400" b="1" dirty="0"/>
              <a:t>Fernanda </a:t>
            </a:r>
            <a:r>
              <a:rPr lang="en-US" sz="1400" b="1" dirty="0" err="1"/>
              <a:t>Foertter</a:t>
            </a:r>
            <a:endParaRPr lang="en-US" sz="1400" b="1" dirty="0"/>
          </a:p>
          <a:p>
            <a:pPr algn="ctr"/>
            <a:r>
              <a:rPr lang="en-US" sz="1200" dirty="0"/>
              <a:t>Voltron Data</a:t>
            </a:r>
          </a:p>
        </p:txBody>
      </p:sp>
      <p:pic>
        <p:nvPicPr>
          <p:cNvPr id="4" name="Graphic 3">
            <a:extLst>
              <a:ext uri="{FF2B5EF4-FFF2-40B4-BE49-F238E27FC236}">
                <a16:creationId xmlns:a16="http://schemas.microsoft.com/office/drawing/2014/main" id="{6BCF0828-530F-7581-9B8F-21A52419EF9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2024" y="153722"/>
            <a:ext cx="2749675" cy="2246524"/>
          </a:xfrm>
          <a:prstGeom prst="rect">
            <a:avLst/>
          </a:prstGeom>
        </p:spPr>
      </p:pic>
    </p:spTree>
    <p:extLst>
      <p:ext uri="{BB962C8B-B14F-4D97-AF65-F5344CB8AC3E}">
        <p14:creationId xmlns:p14="http://schemas.microsoft.com/office/powerpoint/2010/main" val="3314940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4277"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A1B76-C1AF-CEB0-F79B-72B7A74839DD}"/>
              </a:ext>
            </a:extLst>
          </p:cNvPr>
          <p:cNvSpPr>
            <a:spLocks noGrp="1"/>
          </p:cNvSpPr>
          <p:nvPr>
            <p:ph type="title"/>
          </p:nvPr>
        </p:nvSpPr>
        <p:spPr>
          <a:xfrm>
            <a:off x="3657600" y="263207"/>
            <a:ext cx="8534400" cy="1507067"/>
          </a:xfrm>
        </p:spPr>
        <p:txBody>
          <a:bodyPr/>
          <a:lstStyle/>
          <a:p>
            <a:r>
              <a:rPr lang="en-US" b="1" dirty="0"/>
              <a:t>Target Course &amp; Goals</a:t>
            </a:r>
          </a:p>
        </p:txBody>
      </p:sp>
      <p:sp>
        <p:nvSpPr>
          <p:cNvPr id="3" name="Content Placeholder 2">
            <a:extLst>
              <a:ext uri="{FF2B5EF4-FFF2-40B4-BE49-F238E27FC236}">
                <a16:creationId xmlns:a16="http://schemas.microsoft.com/office/drawing/2014/main" id="{3C6BA9BC-1D29-BAA2-D518-C2615BCD47E8}"/>
              </a:ext>
            </a:extLst>
          </p:cNvPr>
          <p:cNvSpPr>
            <a:spLocks noGrp="1"/>
          </p:cNvSpPr>
          <p:nvPr>
            <p:ph idx="1"/>
          </p:nvPr>
        </p:nvSpPr>
        <p:spPr>
          <a:xfrm>
            <a:off x="394501" y="1989499"/>
            <a:ext cx="8534400" cy="3615267"/>
          </a:xfrm>
        </p:spPr>
        <p:txBody>
          <a:bodyPr>
            <a:normAutofit fontScale="70000" lnSpcReduction="20000"/>
          </a:bodyPr>
          <a:lstStyle/>
          <a:p>
            <a:pPr marL="0" indent="0">
              <a:buNone/>
            </a:pPr>
            <a:r>
              <a:rPr lang="en-US" sz="3200" b="1" dirty="0">
                <a:solidFill>
                  <a:schemeClr val="tx1"/>
                </a:solidFill>
              </a:rPr>
              <a:t>Target Course: </a:t>
            </a:r>
          </a:p>
          <a:p>
            <a:pPr marL="0" indent="0">
              <a:buNone/>
            </a:pPr>
            <a:r>
              <a:rPr lang="en-US" dirty="0">
                <a:solidFill>
                  <a:schemeClr val="tx1"/>
                </a:solidFill>
              </a:rPr>
              <a:t>ECE 101 – Introduction to Electrical &amp; Computer Engineering</a:t>
            </a:r>
          </a:p>
          <a:p>
            <a:pPr marL="0" indent="0">
              <a:buNone/>
            </a:pPr>
            <a:endParaRPr lang="en-US" dirty="0">
              <a:solidFill>
                <a:schemeClr val="tx1"/>
              </a:solidFill>
            </a:endParaRPr>
          </a:p>
          <a:p>
            <a:pPr marL="0" indent="0">
              <a:buNone/>
            </a:pPr>
            <a:r>
              <a:rPr lang="en-US" sz="3200" b="1" dirty="0">
                <a:solidFill>
                  <a:schemeClr val="tx1"/>
                </a:solidFill>
              </a:rPr>
              <a:t>Goals:</a:t>
            </a:r>
          </a:p>
          <a:p>
            <a:pPr marL="0" indent="0">
              <a:buNone/>
            </a:pPr>
            <a:r>
              <a:rPr lang="en-US" dirty="0">
                <a:solidFill>
                  <a:schemeClr val="tx1"/>
                </a:solidFill>
              </a:rPr>
              <a:t> - Expand the Introduction to Computers to include an introduction to High Performance Computing</a:t>
            </a:r>
          </a:p>
          <a:p>
            <a:pPr marL="0" indent="0">
              <a:buNone/>
            </a:pPr>
            <a:r>
              <a:rPr lang="en-US" dirty="0">
                <a:solidFill>
                  <a:schemeClr val="tx1"/>
                </a:solidFill>
              </a:rPr>
              <a:t> - Introduce students to cloud services including GitHub and AWS</a:t>
            </a:r>
          </a:p>
          <a:p>
            <a:pPr marL="0" indent="0">
              <a:buNone/>
            </a:pPr>
            <a:r>
              <a:rPr lang="en-US" dirty="0">
                <a:solidFill>
                  <a:schemeClr val="tx1"/>
                </a:solidFill>
              </a:rPr>
              <a:t> - Expand students’ understanding of the need for HPC professionals</a:t>
            </a:r>
          </a:p>
          <a:p>
            <a:pPr marL="0" indent="0">
              <a:buNone/>
            </a:pPr>
            <a:endParaRPr lang="en-US" sz="3100" dirty="0">
              <a:solidFill>
                <a:schemeClr val="tx1"/>
              </a:solidFill>
            </a:endParaRPr>
          </a:p>
          <a:p>
            <a:pPr marL="0" indent="0" rtl="0">
              <a:spcBef>
                <a:spcPts val="0"/>
              </a:spcBef>
              <a:spcAft>
                <a:spcPts val="0"/>
              </a:spcAft>
              <a:buNone/>
            </a:pPr>
            <a:r>
              <a:rPr lang="en-US" sz="3100" b="1" i="0" u="none" strike="noStrike" dirty="0" err="1">
                <a:solidFill>
                  <a:schemeClr val="tx1"/>
                </a:solidFill>
                <a:effectLst/>
                <a:latin typeface="Calibri" panose="020F0502020204030204" pitchFamily="34" charset="0"/>
              </a:rPr>
              <a:t>Url</a:t>
            </a:r>
            <a:r>
              <a:rPr lang="en-US" sz="3100" b="1" i="0" u="none" strike="noStrike" dirty="0">
                <a:solidFill>
                  <a:schemeClr val="tx1"/>
                </a:solidFill>
                <a:effectLst/>
                <a:latin typeface="Calibri" panose="020F0502020204030204" pitchFamily="34" charset="0"/>
              </a:rPr>
              <a:t> to our team GitHub repository: </a:t>
            </a:r>
            <a:br>
              <a:rPr lang="en-US" sz="3100" dirty="0">
                <a:solidFill>
                  <a:schemeClr val="tx1"/>
                </a:solidFill>
              </a:rPr>
            </a:br>
            <a:r>
              <a:rPr lang="en-US" sz="3100" b="0" i="0" u="sng" strike="noStrike" dirty="0">
                <a:solidFill>
                  <a:schemeClr val="tx1"/>
                </a:solidFill>
                <a:effectLst/>
                <a:latin typeface="Calibri" panose="020F0502020204030204" pitchFamily="34" charset="0"/>
                <a:hlinkClick r:id="rId2">
                  <a:extLst>
                    <a:ext uri="{A12FA001-AC4F-418D-AE19-62706E023703}">
                      <ahyp:hlinkClr xmlns:ahyp="http://schemas.microsoft.com/office/drawing/2018/hyperlinkcolor" val="tx"/>
                    </a:ext>
                  </a:extLst>
                </a:hlinkClick>
              </a:rPr>
              <a:t>https://github.com/jackson820/TeamTechTigers</a:t>
            </a:r>
            <a:endParaRPr lang="en-US" sz="3100" dirty="0">
              <a:solidFill>
                <a:schemeClr val="tx1"/>
              </a:solidFill>
              <a:effectLst/>
            </a:endParaRPr>
          </a:p>
          <a:p>
            <a:pPr marL="0" indent="0">
              <a:buNone/>
            </a:pPr>
            <a:endParaRPr lang="en-US" dirty="0"/>
          </a:p>
        </p:txBody>
      </p:sp>
      <p:sp>
        <p:nvSpPr>
          <p:cNvPr id="4" name="Title 1">
            <a:extLst>
              <a:ext uri="{FF2B5EF4-FFF2-40B4-BE49-F238E27FC236}">
                <a16:creationId xmlns:a16="http://schemas.microsoft.com/office/drawing/2014/main" id="{83C3F5ED-1996-3A09-A3FA-F682C099E85B}"/>
              </a:ext>
            </a:extLst>
          </p:cNvPr>
          <p:cNvSpPr txBox="1">
            <a:spLocks/>
          </p:cNvSpPr>
          <p:nvPr/>
        </p:nvSpPr>
        <p:spPr>
          <a:xfrm>
            <a:off x="394502" y="1404739"/>
            <a:ext cx="2625790" cy="475148"/>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solidFill>
                  <a:schemeClr val="bg2">
                    <a:lumMod val="75000"/>
                  </a:schemeClr>
                </a:solidFill>
                <a:latin typeface="Blue Highway Linocut" pitchFamily="2" charset="0"/>
              </a:rPr>
              <a:t>Team Tech Tigers</a:t>
            </a:r>
          </a:p>
        </p:txBody>
      </p:sp>
      <p:pic>
        <p:nvPicPr>
          <p:cNvPr id="5" name="Graphic 4">
            <a:extLst>
              <a:ext uri="{FF2B5EF4-FFF2-40B4-BE49-F238E27FC236}">
                <a16:creationId xmlns:a16="http://schemas.microsoft.com/office/drawing/2014/main" id="{B81AC94E-0E04-7949-F760-85DB8FA479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2025" y="153723"/>
            <a:ext cx="1609348" cy="1314860"/>
          </a:xfrm>
          <a:prstGeom prst="rect">
            <a:avLst/>
          </a:prstGeom>
        </p:spPr>
      </p:pic>
    </p:spTree>
    <p:extLst>
      <p:ext uri="{BB962C8B-B14F-4D97-AF65-F5344CB8AC3E}">
        <p14:creationId xmlns:p14="http://schemas.microsoft.com/office/powerpoint/2010/main" val="2518269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285C87B-975C-DAF1-8105-460124565BA2}"/>
              </a:ext>
            </a:extLst>
          </p:cNvPr>
          <p:cNvSpPr txBox="1">
            <a:spLocks/>
          </p:cNvSpPr>
          <p:nvPr/>
        </p:nvSpPr>
        <p:spPr>
          <a:xfrm>
            <a:off x="394502" y="1404739"/>
            <a:ext cx="2625790" cy="475148"/>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solidFill>
                  <a:schemeClr val="bg2">
                    <a:lumMod val="75000"/>
                  </a:schemeClr>
                </a:solidFill>
                <a:latin typeface="Blue Highway Linocut" pitchFamily="2" charset="0"/>
              </a:rPr>
              <a:t>Team Tech Tigers</a:t>
            </a:r>
          </a:p>
        </p:txBody>
      </p:sp>
      <p:pic>
        <p:nvPicPr>
          <p:cNvPr id="5" name="Graphic 4">
            <a:extLst>
              <a:ext uri="{FF2B5EF4-FFF2-40B4-BE49-F238E27FC236}">
                <a16:creationId xmlns:a16="http://schemas.microsoft.com/office/drawing/2014/main" id="{CE6BD832-F67A-69A6-27DB-B27FE1F5E3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2025" y="153723"/>
            <a:ext cx="1609348" cy="1314860"/>
          </a:xfrm>
          <a:prstGeom prst="rect">
            <a:avLst/>
          </a:prstGeom>
        </p:spPr>
      </p:pic>
      <p:sp>
        <p:nvSpPr>
          <p:cNvPr id="6" name="Title 1">
            <a:extLst>
              <a:ext uri="{FF2B5EF4-FFF2-40B4-BE49-F238E27FC236}">
                <a16:creationId xmlns:a16="http://schemas.microsoft.com/office/drawing/2014/main" id="{6BC655B3-98E0-EEF8-ADE3-413E35D0355B}"/>
              </a:ext>
            </a:extLst>
          </p:cNvPr>
          <p:cNvSpPr>
            <a:spLocks noGrp="1"/>
          </p:cNvSpPr>
          <p:nvPr>
            <p:ph type="title"/>
          </p:nvPr>
        </p:nvSpPr>
        <p:spPr>
          <a:xfrm>
            <a:off x="3657600" y="263207"/>
            <a:ext cx="8534400" cy="1507067"/>
          </a:xfrm>
        </p:spPr>
        <p:txBody>
          <a:bodyPr/>
          <a:lstStyle/>
          <a:p>
            <a:r>
              <a:rPr lang="en-US" b="1" dirty="0"/>
              <a:t>Course Description</a:t>
            </a:r>
          </a:p>
        </p:txBody>
      </p:sp>
      <p:sp>
        <p:nvSpPr>
          <p:cNvPr id="7" name="TextBox 6">
            <a:extLst>
              <a:ext uri="{FF2B5EF4-FFF2-40B4-BE49-F238E27FC236}">
                <a16:creationId xmlns:a16="http://schemas.microsoft.com/office/drawing/2014/main" id="{0BB9AAB5-B05F-2A35-73B2-70B875AEA914}"/>
              </a:ext>
            </a:extLst>
          </p:cNvPr>
          <p:cNvSpPr txBox="1"/>
          <p:nvPr/>
        </p:nvSpPr>
        <p:spPr>
          <a:xfrm>
            <a:off x="391214" y="2629577"/>
            <a:ext cx="11409571" cy="2585323"/>
          </a:xfrm>
          <a:prstGeom prst="rect">
            <a:avLst/>
          </a:prstGeom>
          <a:noFill/>
        </p:spPr>
        <p:txBody>
          <a:bodyPr wrap="square" rtlCol="0">
            <a:spAutoFit/>
          </a:bodyPr>
          <a:lstStyle/>
          <a:p>
            <a:r>
              <a:rPr lang="en-US" b="1" dirty="0"/>
              <a:t>Proposed Revised Course Description: ECE 101 – Introduction to Electrical &amp; Computer Engineering</a:t>
            </a:r>
          </a:p>
          <a:p>
            <a:endParaRPr lang="en-US" dirty="0"/>
          </a:p>
          <a:p>
            <a:endParaRPr lang="en-US" dirty="0"/>
          </a:p>
          <a:p>
            <a:r>
              <a:rPr lang="en-US" dirty="0"/>
              <a:t>This course gives first year students a survey of the field of the electrical and computer</a:t>
            </a:r>
          </a:p>
          <a:p>
            <a:r>
              <a:rPr lang="en-US" dirty="0"/>
              <a:t>engineering. Topics include the different subareas within the electrical and computer engineering field, professional careers for ECE students and the analytical tools that will be utilized throughout the curriculum. The course discusses the curriculum, the available technical electives, basic concepts that will be used in the course of study, and a brief history of computing from the abacus to supercomputers, and professional careers for ECE students.</a:t>
            </a:r>
          </a:p>
        </p:txBody>
      </p:sp>
    </p:spTree>
    <p:extLst>
      <p:ext uri="{BB962C8B-B14F-4D97-AF65-F5344CB8AC3E}">
        <p14:creationId xmlns:p14="http://schemas.microsoft.com/office/powerpoint/2010/main" val="1322698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C135DC0-26D1-45FC-3523-F22C8ABADD83}"/>
              </a:ext>
            </a:extLst>
          </p:cNvPr>
          <p:cNvSpPr txBox="1">
            <a:spLocks/>
          </p:cNvSpPr>
          <p:nvPr/>
        </p:nvSpPr>
        <p:spPr>
          <a:xfrm>
            <a:off x="394502" y="1404739"/>
            <a:ext cx="2625790" cy="475148"/>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solidFill>
                  <a:schemeClr val="bg2">
                    <a:lumMod val="75000"/>
                  </a:schemeClr>
                </a:solidFill>
                <a:latin typeface="Blue Highway Linocut" pitchFamily="2" charset="0"/>
              </a:rPr>
              <a:t>Team Tech Tigers</a:t>
            </a:r>
          </a:p>
        </p:txBody>
      </p:sp>
      <p:pic>
        <p:nvPicPr>
          <p:cNvPr id="5" name="Graphic 4">
            <a:extLst>
              <a:ext uri="{FF2B5EF4-FFF2-40B4-BE49-F238E27FC236}">
                <a16:creationId xmlns:a16="http://schemas.microsoft.com/office/drawing/2014/main" id="{B84E0DC7-E5FD-092E-F1D1-93216D7E53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2025" y="153723"/>
            <a:ext cx="1609348" cy="1314860"/>
          </a:xfrm>
          <a:prstGeom prst="rect">
            <a:avLst/>
          </a:prstGeom>
        </p:spPr>
      </p:pic>
      <p:sp>
        <p:nvSpPr>
          <p:cNvPr id="6" name="Title 1">
            <a:extLst>
              <a:ext uri="{FF2B5EF4-FFF2-40B4-BE49-F238E27FC236}">
                <a16:creationId xmlns:a16="http://schemas.microsoft.com/office/drawing/2014/main" id="{C1FC23D8-E15F-C225-244E-FF4ED4521CA2}"/>
              </a:ext>
            </a:extLst>
          </p:cNvPr>
          <p:cNvSpPr>
            <a:spLocks noGrp="1"/>
          </p:cNvSpPr>
          <p:nvPr>
            <p:ph type="title"/>
          </p:nvPr>
        </p:nvSpPr>
        <p:spPr>
          <a:xfrm>
            <a:off x="3657600" y="263207"/>
            <a:ext cx="8534400" cy="1507067"/>
          </a:xfrm>
        </p:spPr>
        <p:txBody>
          <a:bodyPr/>
          <a:lstStyle/>
          <a:p>
            <a:r>
              <a:rPr lang="en-US" b="1" dirty="0"/>
              <a:t>Potential Resources </a:t>
            </a:r>
          </a:p>
        </p:txBody>
      </p:sp>
      <p:sp>
        <p:nvSpPr>
          <p:cNvPr id="7" name="TextBox 6">
            <a:extLst>
              <a:ext uri="{FF2B5EF4-FFF2-40B4-BE49-F238E27FC236}">
                <a16:creationId xmlns:a16="http://schemas.microsoft.com/office/drawing/2014/main" id="{15C0684C-0E96-B33A-660C-6A7780EC4B3F}"/>
              </a:ext>
            </a:extLst>
          </p:cNvPr>
          <p:cNvSpPr txBox="1"/>
          <p:nvPr/>
        </p:nvSpPr>
        <p:spPr>
          <a:xfrm>
            <a:off x="391214" y="2482928"/>
            <a:ext cx="11409571" cy="3693319"/>
          </a:xfrm>
          <a:prstGeom prst="rect">
            <a:avLst/>
          </a:prstGeom>
          <a:noFill/>
        </p:spPr>
        <p:txBody>
          <a:bodyPr wrap="square" rtlCol="0">
            <a:spAutoFit/>
          </a:bodyPr>
          <a:lstStyle/>
          <a:p>
            <a:r>
              <a:rPr lang="en-US" b="1" dirty="0"/>
              <a:t>Potential Resources:</a:t>
            </a:r>
          </a:p>
          <a:p>
            <a:endParaRPr lang="en-US" dirty="0"/>
          </a:p>
          <a:p>
            <a:r>
              <a:rPr lang="en-US" dirty="0"/>
              <a:t>Introduction to SSH: </a:t>
            </a:r>
            <a:r>
              <a:rPr lang="en-US" dirty="0">
                <a:hlinkClick r:id="rId4"/>
              </a:rPr>
              <a:t>https://www.wikihow.com/Use-SSHH</a:t>
            </a:r>
            <a:endParaRPr lang="en-US" dirty="0"/>
          </a:p>
          <a:p>
            <a:r>
              <a:rPr lang="en-US" dirty="0"/>
              <a:t>Introduction to the Linux command line: </a:t>
            </a:r>
            <a:r>
              <a:rPr lang="en-US" dirty="0">
                <a:hlinkClick r:id="rId5"/>
              </a:rPr>
              <a:t>https://overthewire.org/wargames/bandit/</a:t>
            </a:r>
            <a:endParaRPr lang="en-US" dirty="0"/>
          </a:p>
          <a:p>
            <a:r>
              <a:rPr lang="en-US" dirty="0"/>
              <a:t>Introduction to GitHub: </a:t>
            </a:r>
            <a:r>
              <a:rPr lang="en-US" dirty="0">
                <a:hlinkClick r:id="rId6"/>
              </a:rPr>
              <a:t>https://docs.github.com/en/get-started/quickstart/hello-world</a:t>
            </a:r>
            <a:endParaRPr lang="en-US" dirty="0"/>
          </a:p>
          <a:p>
            <a:r>
              <a:rPr lang="en-US" dirty="0"/>
              <a:t>Introduction to Version Control: </a:t>
            </a:r>
            <a:r>
              <a:rPr lang="en-US" dirty="0">
                <a:hlinkClick r:id="rId7"/>
              </a:rPr>
              <a:t>https://swcarpentry.github.io/git-novice/</a:t>
            </a:r>
            <a:endParaRPr lang="en-US" dirty="0"/>
          </a:p>
          <a:p>
            <a:r>
              <a:rPr lang="en-US" dirty="0"/>
              <a:t>Introduction to VS Code: </a:t>
            </a:r>
            <a:r>
              <a:rPr lang="en-US" dirty="0">
                <a:hlinkClick r:id="rId8"/>
              </a:rPr>
              <a:t>https://code.visualstudio.com/docs/getstarted/introvideos</a:t>
            </a:r>
            <a:endParaRPr lang="en-US" dirty="0"/>
          </a:p>
          <a:p>
            <a:r>
              <a:rPr lang="en-US" dirty="0"/>
              <a:t>VS Code Editor and IDE: </a:t>
            </a:r>
            <a:r>
              <a:rPr lang="en-US" dirty="0">
                <a:hlinkClick r:id="rId9"/>
              </a:rPr>
              <a:t>https://code.visualstudio.com/</a:t>
            </a:r>
            <a:endParaRPr lang="en-US" dirty="0"/>
          </a:p>
          <a:p>
            <a:r>
              <a:rPr lang="en-US" dirty="0"/>
              <a:t>GitHub </a:t>
            </a:r>
            <a:r>
              <a:rPr lang="en-US" dirty="0" err="1"/>
              <a:t>CodeSpaces</a:t>
            </a:r>
            <a:r>
              <a:rPr lang="en-US" dirty="0"/>
              <a:t> Primer: </a:t>
            </a:r>
            <a:r>
              <a:rPr lang="en-US" dirty="0">
                <a:hlinkClick r:id="rId10"/>
              </a:rPr>
              <a:t>https://education.github.com/experiences/primer_codespaces</a:t>
            </a:r>
            <a:endParaRPr lang="en-US" dirty="0"/>
          </a:p>
          <a:p>
            <a:r>
              <a:rPr lang="en-US" dirty="0"/>
              <a:t>GitHub </a:t>
            </a:r>
            <a:r>
              <a:rPr lang="en-US" dirty="0" err="1"/>
              <a:t>Codespaces</a:t>
            </a:r>
            <a:r>
              <a:rPr lang="en-US" dirty="0"/>
              <a:t>: </a:t>
            </a:r>
            <a:r>
              <a:rPr lang="en-US" dirty="0">
                <a:hlinkClick r:id="rId11"/>
              </a:rPr>
              <a:t>https://github.com/codespaces</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3370451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C57D5E-E762-A5A6-DA7C-E93A52F26081}"/>
              </a:ext>
            </a:extLst>
          </p:cNvPr>
          <p:cNvSpPr txBox="1">
            <a:spLocks/>
          </p:cNvSpPr>
          <p:nvPr/>
        </p:nvSpPr>
        <p:spPr>
          <a:xfrm>
            <a:off x="394502" y="1404739"/>
            <a:ext cx="2625790" cy="475148"/>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solidFill>
                  <a:schemeClr val="bg2">
                    <a:lumMod val="75000"/>
                  </a:schemeClr>
                </a:solidFill>
                <a:latin typeface="Blue Highway Linocut" pitchFamily="2" charset="0"/>
              </a:rPr>
              <a:t>Team Tech Tigers</a:t>
            </a:r>
          </a:p>
        </p:txBody>
      </p:sp>
      <p:pic>
        <p:nvPicPr>
          <p:cNvPr id="5" name="Graphic 4">
            <a:extLst>
              <a:ext uri="{FF2B5EF4-FFF2-40B4-BE49-F238E27FC236}">
                <a16:creationId xmlns:a16="http://schemas.microsoft.com/office/drawing/2014/main" id="{D017C487-8862-7088-201D-95AC8982593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2025" y="153723"/>
            <a:ext cx="1609348" cy="1314860"/>
          </a:xfrm>
          <a:prstGeom prst="rect">
            <a:avLst/>
          </a:prstGeom>
        </p:spPr>
      </p:pic>
      <p:sp>
        <p:nvSpPr>
          <p:cNvPr id="6" name="Title 1">
            <a:extLst>
              <a:ext uri="{FF2B5EF4-FFF2-40B4-BE49-F238E27FC236}">
                <a16:creationId xmlns:a16="http://schemas.microsoft.com/office/drawing/2014/main" id="{B9603149-4E7A-856C-34AE-07A4BC6CD35D}"/>
              </a:ext>
            </a:extLst>
          </p:cNvPr>
          <p:cNvSpPr>
            <a:spLocks noGrp="1"/>
          </p:cNvSpPr>
          <p:nvPr>
            <p:ph type="title"/>
          </p:nvPr>
        </p:nvSpPr>
        <p:spPr>
          <a:xfrm>
            <a:off x="3657600" y="263207"/>
            <a:ext cx="8534400" cy="1507067"/>
          </a:xfrm>
        </p:spPr>
        <p:txBody>
          <a:bodyPr/>
          <a:lstStyle/>
          <a:p>
            <a:r>
              <a:rPr lang="en-US" b="1" dirty="0"/>
              <a:t>Syllabus Changes</a:t>
            </a:r>
          </a:p>
        </p:txBody>
      </p:sp>
      <p:sp>
        <p:nvSpPr>
          <p:cNvPr id="7" name="TextBox 6">
            <a:extLst>
              <a:ext uri="{FF2B5EF4-FFF2-40B4-BE49-F238E27FC236}">
                <a16:creationId xmlns:a16="http://schemas.microsoft.com/office/drawing/2014/main" id="{E7CB85C7-BD77-AF0D-8D20-DFB89CAC428F}"/>
              </a:ext>
            </a:extLst>
          </p:cNvPr>
          <p:cNvSpPr txBox="1"/>
          <p:nvPr/>
        </p:nvSpPr>
        <p:spPr>
          <a:xfrm>
            <a:off x="391214" y="2084632"/>
            <a:ext cx="11409571" cy="3693319"/>
          </a:xfrm>
          <a:prstGeom prst="rect">
            <a:avLst/>
          </a:prstGeom>
          <a:noFill/>
        </p:spPr>
        <p:txBody>
          <a:bodyPr wrap="square" rtlCol="0">
            <a:spAutoFit/>
          </a:bodyPr>
          <a:lstStyle/>
          <a:p>
            <a:r>
              <a:rPr lang="en-US" dirty="0"/>
              <a:t>The only change to the Syllabus would be the Course Description and the Course Objectives</a:t>
            </a:r>
          </a:p>
          <a:p>
            <a:endParaRPr lang="en-US" b="1" dirty="0"/>
          </a:p>
          <a:p>
            <a:r>
              <a:rPr lang="en-US" b="1" dirty="0"/>
              <a:t>Course Description: ECE 101 – Introduction to Electrical &amp; Computer Engineering</a:t>
            </a:r>
          </a:p>
          <a:p>
            <a:endParaRPr lang="en-US" dirty="0"/>
          </a:p>
          <a:p>
            <a:r>
              <a:rPr lang="en-US" dirty="0"/>
              <a:t>This course gives first year students a survey of the field of the electrical and computer</a:t>
            </a:r>
          </a:p>
          <a:p>
            <a:r>
              <a:rPr lang="en-US" dirty="0"/>
              <a:t>engineering. Topics include the different subareas within the electrical and computer engineering field, professional careers for ECE students and the tools that will be utilized throughout the curriculum. The course discusses the curriculum, the available technical electives, basic concepts that will be used in the course of study, and a brief history of computing from the abacus to supercomputers, and professional careers for ECE students.</a:t>
            </a:r>
          </a:p>
          <a:p>
            <a:endParaRPr lang="en-US" dirty="0"/>
          </a:p>
          <a:p>
            <a:r>
              <a:rPr lang="en-US" b="1" dirty="0"/>
              <a:t>Course Objectives </a:t>
            </a:r>
          </a:p>
          <a:p>
            <a:r>
              <a:rPr lang="en-US" dirty="0"/>
              <a:t>Add an objective: Explain the history of computing machines.</a:t>
            </a:r>
          </a:p>
        </p:txBody>
      </p:sp>
    </p:spTree>
    <p:extLst>
      <p:ext uri="{BB962C8B-B14F-4D97-AF65-F5344CB8AC3E}">
        <p14:creationId xmlns:p14="http://schemas.microsoft.com/office/powerpoint/2010/main" val="450695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517460C-5E1B-BE45-3590-84337478A76D}"/>
              </a:ext>
            </a:extLst>
          </p:cNvPr>
          <p:cNvSpPr txBox="1">
            <a:spLocks/>
          </p:cNvSpPr>
          <p:nvPr/>
        </p:nvSpPr>
        <p:spPr>
          <a:xfrm>
            <a:off x="394502" y="1404739"/>
            <a:ext cx="2625790" cy="475148"/>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solidFill>
                  <a:schemeClr val="bg2">
                    <a:lumMod val="75000"/>
                  </a:schemeClr>
                </a:solidFill>
                <a:latin typeface="Blue Highway Linocut" pitchFamily="2" charset="0"/>
              </a:rPr>
              <a:t>Team Tech Tigers</a:t>
            </a:r>
          </a:p>
        </p:txBody>
      </p:sp>
      <p:pic>
        <p:nvPicPr>
          <p:cNvPr id="5" name="Graphic 4">
            <a:extLst>
              <a:ext uri="{FF2B5EF4-FFF2-40B4-BE49-F238E27FC236}">
                <a16:creationId xmlns:a16="http://schemas.microsoft.com/office/drawing/2014/main" id="{C3A19BD8-1E5B-070E-2517-8E10B1DCF9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2025" y="153723"/>
            <a:ext cx="1609348" cy="1314860"/>
          </a:xfrm>
          <a:prstGeom prst="rect">
            <a:avLst/>
          </a:prstGeom>
        </p:spPr>
      </p:pic>
      <p:sp>
        <p:nvSpPr>
          <p:cNvPr id="6" name="Title 1">
            <a:extLst>
              <a:ext uri="{FF2B5EF4-FFF2-40B4-BE49-F238E27FC236}">
                <a16:creationId xmlns:a16="http://schemas.microsoft.com/office/drawing/2014/main" id="{3201F90C-8B2E-FC49-B139-85AB0277D27A}"/>
              </a:ext>
            </a:extLst>
          </p:cNvPr>
          <p:cNvSpPr>
            <a:spLocks noGrp="1"/>
          </p:cNvSpPr>
          <p:nvPr>
            <p:ph type="title"/>
          </p:nvPr>
        </p:nvSpPr>
        <p:spPr>
          <a:xfrm>
            <a:off x="3657600" y="263207"/>
            <a:ext cx="8534400" cy="1507067"/>
          </a:xfrm>
        </p:spPr>
        <p:txBody>
          <a:bodyPr/>
          <a:lstStyle/>
          <a:p>
            <a:r>
              <a:rPr lang="en-US" b="1" dirty="0"/>
              <a:t>Exercises for students</a:t>
            </a:r>
          </a:p>
        </p:txBody>
      </p:sp>
      <p:sp>
        <p:nvSpPr>
          <p:cNvPr id="7" name="TextBox 6">
            <a:extLst>
              <a:ext uri="{FF2B5EF4-FFF2-40B4-BE49-F238E27FC236}">
                <a16:creationId xmlns:a16="http://schemas.microsoft.com/office/drawing/2014/main" id="{22BBE82B-F04E-51D6-AB37-0DD1E59BF52E}"/>
              </a:ext>
            </a:extLst>
          </p:cNvPr>
          <p:cNvSpPr txBox="1"/>
          <p:nvPr/>
        </p:nvSpPr>
        <p:spPr>
          <a:xfrm>
            <a:off x="394502" y="2669790"/>
            <a:ext cx="11409571" cy="2585323"/>
          </a:xfrm>
          <a:prstGeom prst="rect">
            <a:avLst/>
          </a:prstGeom>
          <a:noFill/>
        </p:spPr>
        <p:txBody>
          <a:bodyPr wrap="square" rtlCol="0">
            <a:spAutoFit/>
          </a:bodyPr>
          <a:lstStyle/>
          <a:p>
            <a:r>
              <a:rPr lang="en-US" b="1" dirty="0"/>
              <a:t>First Exercise: </a:t>
            </a:r>
            <a:r>
              <a:rPr lang="en-US" dirty="0"/>
              <a:t>Get familiar with GitHub using online tutorials to be provided</a:t>
            </a:r>
          </a:p>
          <a:p>
            <a:endParaRPr lang="en-US" dirty="0"/>
          </a:p>
          <a:p>
            <a:r>
              <a:rPr lang="en-US" b="1" dirty="0"/>
              <a:t>Second Exercise: </a:t>
            </a:r>
            <a:r>
              <a:rPr lang="en-US" dirty="0"/>
              <a:t>Set up a GitHub account and repository</a:t>
            </a:r>
          </a:p>
          <a:p>
            <a:endParaRPr lang="en-US" dirty="0"/>
          </a:p>
          <a:p>
            <a:r>
              <a:rPr lang="en-US" b="1" dirty="0"/>
              <a:t>Third Exercise: </a:t>
            </a:r>
            <a:r>
              <a:rPr lang="en-US" dirty="0"/>
              <a:t>Create a README file in the repository with background information about the student</a:t>
            </a:r>
          </a:p>
          <a:p>
            <a:endParaRPr lang="en-US" dirty="0"/>
          </a:p>
          <a:p>
            <a:r>
              <a:rPr lang="en-US" b="1" dirty="0"/>
              <a:t>Fourth Exercise(?): </a:t>
            </a:r>
            <a:r>
              <a:rPr lang="en-US" dirty="0"/>
              <a:t>Create an AWS Educate account and begin learning about cloud services</a:t>
            </a:r>
          </a:p>
          <a:p>
            <a:endParaRPr lang="en-US" dirty="0"/>
          </a:p>
          <a:p>
            <a:r>
              <a:rPr lang="en-US" b="1" dirty="0"/>
              <a:t>Fifth Exercise: </a:t>
            </a:r>
            <a:r>
              <a:rPr lang="en-US" dirty="0"/>
              <a:t>Get familiar with SSH and the Linux command line using the Bandit online game</a:t>
            </a:r>
          </a:p>
        </p:txBody>
      </p:sp>
    </p:spTree>
    <p:extLst>
      <p:ext uri="{BB962C8B-B14F-4D97-AF65-F5344CB8AC3E}">
        <p14:creationId xmlns:p14="http://schemas.microsoft.com/office/powerpoint/2010/main" val="2329061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958FCCC-13B7-C152-A49F-5C8C2AF9FF2C}"/>
              </a:ext>
            </a:extLst>
          </p:cNvPr>
          <p:cNvSpPr txBox="1">
            <a:spLocks/>
          </p:cNvSpPr>
          <p:nvPr/>
        </p:nvSpPr>
        <p:spPr>
          <a:xfrm>
            <a:off x="394502" y="1404739"/>
            <a:ext cx="2625790" cy="475148"/>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solidFill>
                  <a:schemeClr val="bg2">
                    <a:lumMod val="75000"/>
                  </a:schemeClr>
                </a:solidFill>
                <a:latin typeface="Blue Highway Linocut" pitchFamily="2" charset="0"/>
              </a:rPr>
              <a:t>Team Tech Tigers</a:t>
            </a:r>
          </a:p>
        </p:txBody>
      </p:sp>
      <p:pic>
        <p:nvPicPr>
          <p:cNvPr id="5" name="Graphic 4">
            <a:extLst>
              <a:ext uri="{FF2B5EF4-FFF2-40B4-BE49-F238E27FC236}">
                <a16:creationId xmlns:a16="http://schemas.microsoft.com/office/drawing/2014/main" id="{2153B872-0634-B062-3F65-ABDE3D757A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2025" y="153723"/>
            <a:ext cx="1609348" cy="1314860"/>
          </a:xfrm>
          <a:prstGeom prst="rect">
            <a:avLst/>
          </a:prstGeom>
        </p:spPr>
      </p:pic>
      <p:sp>
        <p:nvSpPr>
          <p:cNvPr id="6" name="Title 1">
            <a:extLst>
              <a:ext uri="{FF2B5EF4-FFF2-40B4-BE49-F238E27FC236}">
                <a16:creationId xmlns:a16="http://schemas.microsoft.com/office/drawing/2014/main" id="{223465CF-54E5-D1F2-BC6C-A4CDA361CE68}"/>
              </a:ext>
            </a:extLst>
          </p:cNvPr>
          <p:cNvSpPr>
            <a:spLocks noGrp="1"/>
          </p:cNvSpPr>
          <p:nvPr>
            <p:ph type="title"/>
          </p:nvPr>
        </p:nvSpPr>
        <p:spPr>
          <a:xfrm>
            <a:off x="3657600" y="263207"/>
            <a:ext cx="8534400" cy="1507067"/>
          </a:xfrm>
        </p:spPr>
        <p:txBody>
          <a:bodyPr/>
          <a:lstStyle/>
          <a:p>
            <a:r>
              <a:rPr lang="en-US" b="1" dirty="0"/>
              <a:t>Cloud service Resources</a:t>
            </a:r>
          </a:p>
        </p:txBody>
      </p:sp>
      <p:sp>
        <p:nvSpPr>
          <p:cNvPr id="7" name="TextBox 6">
            <a:extLst>
              <a:ext uri="{FF2B5EF4-FFF2-40B4-BE49-F238E27FC236}">
                <a16:creationId xmlns:a16="http://schemas.microsoft.com/office/drawing/2014/main" id="{27CA23F7-D2D4-4A41-49F3-0A0BBEEC9785}"/>
              </a:ext>
            </a:extLst>
          </p:cNvPr>
          <p:cNvSpPr txBox="1"/>
          <p:nvPr/>
        </p:nvSpPr>
        <p:spPr>
          <a:xfrm>
            <a:off x="394502" y="2669790"/>
            <a:ext cx="11409571" cy="1477328"/>
          </a:xfrm>
          <a:prstGeom prst="rect">
            <a:avLst/>
          </a:prstGeom>
          <a:noFill/>
        </p:spPr>
        <p:txBody>
          <a:bodyPr wrap="square" rtlCol="0">
            <a:spAutoFit/>
          </a:bodyPr>
          <a:lstStyle/>
          <a:p>
            <a:r>
              <a:rPr lang="en-US" b="1" dirty="0"/>
              <a:t>GitHub: github.com</a:t>
            </a:r>
          </a:p>
          <a:p>
            <a:endParaRPr lang="en-US" b="1" dirty="0"/>
          </a:p>
          <a:p>
            <a:r>
              <a:rPr lang="en-US" b="1" dirty="0"/>
              <a:t>AWS Educate: aws.amazon.com/education</a:t>
            </a:r>
          </a:p>
          <a:p>
            <a:endParaRPr lang="en-US" b="1" dirty="0"/>
          </a:p>
          <a:p>
            <a:r>
              <a:rPr lang="en-US" b="1" dirty="0"/>
              <a:t>Google for Education: edu.google.com </a:t>
            </a:r>
            <a:endParaRPr lang="en-US" dirty="0"/>
          </a:p>
        </p:txBody>
      </p:sp>
    </p:spTree>
    <p:extLst>
      <p:ext uri="{BB962C8B-B14F-4D97-AF65-F5344CB8AC3E}">
        <p14:creationId xmlns:p14="http://schemas.microsoft.com/office/powerpoint/2010/main" val="2081463250"/>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1894</TotalTime>
  <Words>647</Words>
  <Application>Microsoft Office PowerPoint</Application>
  <PresentationFormat>Widescreen</PresentationFormat>
  <Paragraphs>82</Paragraphs>
  <Slides>7</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Blue Highway Linocut</vt:lpstr>
      <vt:lpstr>Calibri</vt:lpstr>
      <vt:lpstr>Century Gothic</vt:lpstr>
      <vt:lpstr>Wingdings 3</vt:lpstr>
      <vt:lpstr>Slice</vt:lpstr>
      <vt:lpstr>Team Tech Tigers</vt:lpstr>
      <vt:lpstr>Target Course &amp; Goals</vt:lpstr>
      <vt:lpstr>Course Description</vt:lpstr>
      <vt:lpstr>Potential Resources </vt:lpstr>
      <vt:lpstr>Syllabus Changes</vt:lpstr>
      <vt:lpstr>Exercises for students</vt:lpstr>
      <vt:lpstr>Cloud service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Tech  Tigers</dc:title>
  <dc:creator>Andrew Overton</dc:creator>
  <cp:lastModifiedBy>Andrew Overton</cp:lastModifiedBy>
  <cp:revision>12</cp:revision>
  <dcterms:created xsi:type="dcterms:W3CDTF">2023-10-20T14:08:59Z</dcterms:created>
  <dcterms:modified xsi:type="dcterms:W3CDTF">2023-10-22T20:57:13Z</dcterms:modified>
</cp:coreProperties>
</file>